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3" r:id="rId1"/>
  </p:sldMasterIdLst>
  <p:notesMasterIdLst>
    <p:notesMasterId r:id="rId20"/>
  </p:notesMasterIdLst>
  <p:handoutMasterIdLst>
    <p:handoutMasterId r:id="rId21"/>
  </p:handoutMasterIdLst>
  <p:sldIdLst>
    <p:sldId id="559" r:id="rId2"/>
    <p:sldId id="802" r:id="rId3"/>
    <p:sldId id="784" r:id="rId4"/>
    <p:sldId id="785" r:id="rId5"/>
    <p:sldId id="789" r:id="rId6"/>
    <p:sldId id="786" r:id="rId7"/>
    <p:sldId id="790" r:id="rId8"/>
    <p:sldId id="791" r:id="rId9"/>
    <p:sldId id="793" r:id="rId10"/>
    <p:sldId id="794" r:id="rId11"/>
    <p:sldId id="795" r:id="rId12"/>
    <p:sldId id="796" r:id="rId13"/>
    <p:sldId id="803" r:id="rId14"/>
    <p:sldId id="797" r:id="rId15"/>
    <p:sldId id="788" r:id="rId16"/>
    <p:sldId id="804" r:id="rId17"/>
    <p:sldId id="805" r:id="rId18"/>
    <p:sldId id="715" r:id="rId19"/>
  </p:sldIdLst>
  <p:sldSz cx="9144000" cy="6858000" type="screen4x3"/>
  <p:notesSz cx="6761163" cy="99425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200" b="1" kern="1200">
        <a:solidFill>
          <a:schemeClr val="tx2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200" b="1" kern="1200">
        <a:solidFill>
          <a:schemeClr val="tx2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200" b="1" kern="1200">
        <a:solidFill>
          <a:schemeClr val="tx2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200" b="1" kern="1200">
        <a:solidFill>
          <a:schemeClr val="tx2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200" b="1" kern="1200">
        <a:solidFill>
          <a:schemeClr val="tx2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sz="1200" b="1" kern="1200">
        <a:solidFill>
          <a:schemeClr val="tx2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sz="1200" b="1" kern="1200">
        <a:solidFill>
          <a:schemeClr val="tx2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sz="1200" b="1" kern="1200">
        <a:solidFill>
          <a:schemeClr val="tx2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sz="1200" b="1" kern="1200">
        <a:solidFill>
          <a:schemeClr val="tx2"/>
        </a:solidFill>
        <a:latin typeface="Tahom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33399"/>
    <a:srgbClr val="003399"/>
    <a:srgbClr val="000099"/>
    <a:srgbClr val="0033CC"/>
    <a:srgbClr val="0000FF"/>
    <a:srgbClr val="008000"/>
    <a:srgbClr val="00CC00"/>
    <a:srgbClr val="6600CC"/>
    <a:srgbClr val="FFCCFF"/>
    <a:srgbClr val="CCFF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0432" autoAdjust="0"/>
    <p:restoredTop sz="93932" autoAdjust="0"/>
  </p:normalViewPr>
  <p:slideViewPr>
    <p:cSldViewPr>
      <p:cViewPr varScale="1">
        <p:scale>
          <a:sx n="101" d="100"/>
          <a:sy n="101" d="100"/>
        </p:scale>
        <p:origin x="-84" y="-3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850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>
              <a:latin typeface="Calibri" pitchFamily="34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24EAEC-DDF9-451B-8752-A02BF867CF11}" type="datetimeFigureOut">
              <a:rPr lang="ru-RU" smtClean="0">
                <a:latin typeface="Calibri" pitchFamily="34" charset="0"/>
              </a:rPr>
              <a:pPr/>
              <a:t>14.01.2015</a:t>
            </a:fld>
            <a:endParaRPr lang="ru-RU" dirty="0">
              <a:latin typeface="Calibri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>
              <a:latin typeface="Calibri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FF9CF9-3EEF-408F-ADBE-C85D68C0D7F0}" type="slidenum">
              <a:rPr lang="ru-RU" smtClean="0">
                <a:latin typeface="Calibri" pitchFamily="34" charset="0"/>
              </a:rPr>
              <a:pPr/>
              <a:t>‹#›</a:t>
            </a:fld>
            <a:endParaRPr lang="ru-RU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39008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052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63" tIns="45631" rIns="91263" bIns="45631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ClrTx/>
              <a:buSzTx/>
              <a:buFontTx/>
              <a:buNone/>
              <a:defRPr b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1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29050" y="0"/>
            <a:ext cx="293052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63" tIns="45631" rIns="91263" bIns="45631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b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7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5350" y="746125"/>
            <a:ext cx="4972050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71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6275" y="4722813"/>
            <a:ext cx="5408613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63" tIns="45631" rIns="91263" bIns="456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271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2450"/>
            <a:ext cx="293052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63" tIns="45631" rIns="91263" bIns="45631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ClrTx/>
              <a:buSzTx/>
              <a:buFontTx/>
              <a:buNone/>
              <a:defRPr b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1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29050" y="9442450"/>
            <a:ext cx="293052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63" tIns="45631" rIns="91263" bIns="45631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b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E19011C4-EFA3-4265-9C4A-FEB7F46858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335180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smtClean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3925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A3D27A0-475E-406F-9511-6E69A5B6C973}" type="slidenum">
              <a:rPr lang="ru-RU" smtClean="0">
                <a:latin typeface="Tahoma" pitchFamily="34" charset="0"/>
              </a:rPr>
              <a:pPr eaLnBrk="1" hangingPunct="1"/>
              <a:t>18</a:t>
            </a:fld>
            <a:endParaRPr lang="ru-RU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761E1-307F-4286-8FF6-428E783B5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1620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761E1-307F-4286-8FF6-428E783B5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3716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761E1-307F-4286-8FF6-428E783B5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85972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 smtClean="0">
                <a:latin typeface="Calibri" pitchFamily="34" charset="0"/>
              </a:defRPr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DF4B56BA-4046-45D5-95F4-92E75209C2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5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761E1-307F-4286-8FF6-428E783B5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1237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761E1-307F-4286-8FF6-428E783B5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1408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761E1-307F-4286-8FF6-428E783B5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9205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761E1-307F-4286-8FF6-428E783B5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5298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761E1-307F-4286-8FF6-428E783B5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4983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761E1-307F-4286-8FF6-428E783B5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2280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761E1-307F-4286-8FF6-428E783B5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2472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761E1-307F-4286-8FF6-428E783B5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2656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b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b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CED761E1-307F-4286-8FF6-428E783B5F17}" type="slidenum">
              <a:rPr lang="ru-RU" b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 b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78487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4" r:id="rId1"/>
    <p:sldLayoutId id="2147483995" r:id="rId2"/>
    <p:sldLayoutId id="2147483996" r:id="rId3"/>
    <p:sldLayoutId id="2147483997" r:id="rId4"/>
    <p:sldLayoutId id="2147483998" r:id="rId5"/>
    <p:sldLayoutId id="2147483999" r:id="rId6"/>
    <p:sldLayoutId id="2147484000" r:id="rId7"/>
    <p:sldLayoutId id="2147484001" r:id="rId8"/>
    <p:sldLayoutId id="2147484002" r:id="rId9"/>
    <p:sldLayoutId id="2147484003" r:id="rId10"/>
    <p:sldLayoutId id="2147484004" r:id="rId11"/>
    <p:sldLayoutId id="2147484005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F%D0%B0%D0%BC%D1%8F%D1%82%D1%8C" TargetMode="External"/><Relationship Id="rId7" Type="http://schemas.openxmlformats.org/officeDocument/2006/relationships/hyperlink" Target="https://ru.wikipedia.org/wiki/%D0%9B%D0%BE%D0%B3%D0%B8%D0%BA%D0%B0" TargetMode="External"/><Relationship Id="rId2" Type="http://schemas.openxmlformats.org/officeDocument/2006/relationships/hyperlink" Target="https://ru.wikipedia.org/wiki/%D0%92%D0%BE%D1%81%D0%BF%D1%80%D0%B8%D1%8F%D1%82%D0%B8%D0%B5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92%D0%BE%D0%BE%D0%B1%D1%80%D0%B0%D0%B6%D0%B5%D0%BD%D0%B8%D0%B5" TargetMode="External"/><Relationship Id="rId5" Type="http://schemas.openxmlformats.org/officeDocument/2006/relationships/hyperlink" Target="https://ru.wikipedia.org/wiki/%D0%A0%D0%B5%D1%88%D0%B5%D0%BD%D0%B8%D0%B5_%D0%B7%D0%B0%D0%B4%D0%B0%D1%87" TargetMode="External"/><Relationship Id="rId4" Type="http://schemas.openxmlformats.org/officeDocument/2006/relationships/hyperlink" Target="https://ru.wikipedia.org/wiki/%D0%A4%D0%BE%D1%80%D0%BC%D0%B8%D1%80%D0%BE%D0%B2%D0%B0%D0%BD%D0%B8%D0%B5_%D0%BF%D0%BE%D0%BD%D1%8F%D1%82%D0%B8%D0%B9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Номер слайда 4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fld id="{01EB294E-34D0-47C7-9A2C-CFAA67CC16AA}" type="slidenum">
              <a:rPr lang="ru-RU" sz="1200">
                <a:solidFill>
                  <a:srgbClr val="898989"/>
                </a:solidFill>
              </a:rPr>
              <a:pPr algn="r"/>
              <a:t>1</a:t>
            </a:fld>
            <a:endParaRPr lang="ru-RU" sz="1200">
              <a:solidFill>
                <a:srgbClr val="898989"/>
              </a:solidFill>
            </a:endParaRPr>
          </a:p>
        </p:txBody>
      </p:sp>
      <p:sp>
        <p:nvSpPr>
          <p:cNvPr id="7173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CE03185-3B9E-4D8C-A600-E5DD22702413}" type="slidenum">
              <a:rPr lang="ru-RU" sz="1600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 sz="1600" smtClean="0"/>
          </a:p>
        </p:txBody>
      </p:sp>
      <p:sp>
        <p:nvSpPr>
          <p:cNvPr id="7188" name="TextBox 13"/>
          <p:cNvSpPr txBox="1">
            <a:spLocks noChangeArrowheads="1"/>
          </p:cNvSpPr>
          <p:nvPr/>
        </p:nvSpPr>
        <p:spPr bwMode="auto">
          <a:xfrm>
            <a:off x="1052355" y="4886357"/>
            <a:ext cx="784409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2400" b="1" dirty="0" smtClean="0"/>
              <a:t> </a:t>
            </a:r>
            <a:endParaRPr lang="ru-RU" sz="2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1036387" y="492144"/>
            <a:ext cx="705678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smtClean="0">
                <a:solidFill>
                  <a:srgbClr val="003399"/>
                </a:solidFill>
                <a:latin typeface="Calibri" pitchFamily="34" charset="0"/>
              </a:rPr>
              <a:t>  </a:t>
            </a:r>
            <a:endParaRPr lang="ru-RU" sz="3000" dirty="0">
              <a:solidFill>
                <a:srgbClr val="003399"/>
              </a:solidFill>
              <a:latin typeface="Calibr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75656" y="1046142"/>
            <a:ext cx="590465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0" dirty="0" smtClean="0"/>
              <a:t> </a:t>
            </a:r>
            <a:r>
              <a:rPr lang="ru-RU" sz="3200" dirty="0" smtClean="0">
                <a:solidFill>
                  <a:srgbClr val="2B25A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РЕАЛИЗАЦИЯ ФГОС НАЧАЛЬНОГО ОБЩЕГО ОБРАЗОВАНИЯ В РЕСПУБЛИКЕ ТАТАРСТАН</a:t>
            </a:r>
            <a:endParaRPr lang="ru-RU" sz="3200" b="0" dirty="0"/>
          </a:p>
        </p:txBody>
      </p:sp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701824" y="6405331"/>
            <a:ext cx="8370168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100945" y="4350826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ru-RU" altLang="ru-RU" sz="2000" dirty="0" smtClean="0">
                <a:solidFill>
                  <a:srgbClr val="002060"/>
                </a:solidFill>
              </a:rPr>
              <a:t>Г.И. Исламова</a:t>
            </a:r>
            <a:r>
              <a:rPr lang="en-US" altLang="ru-RU" sz="2000" dirty="0" smtClean="0">
                <a:solidFill>
                  <a:srgbClr val="002060"/>
                </a:solidFill>
              </a:rPr>
              <a:t>,</a:t>
            </a:r>
            <a:endParaRPr lang="ru-RU" altLang="ru-RU" sz="2000" dirty="0">
              <a:solidFill>
                <a:srgbClr val="002060"/>
              </a:solidFill>
            </a:endParaRP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ru-RU" altLang="ru-RU" sz="2000" dirty="0" smtClean="0">
                <a:solidFill>
                  <a:srgbClr val="002060"/>
                </a:solidFill>
              </a:rPr>
              <a:t>ведущий советник отдела общего образования и итоговой аттестации обучающихся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ru-RU" altLang="ru-RU" sz="2000" dirty="0" err="1" smtClean="0">
                <a:solidFill>
                  <a:srgbClr val="002060"/>
                </a:solidFill>
              </a:rPr>
              <a:t>МОиН</a:t>
            </a:r>
            <a:r>
              <a:rPr lang="ru-RU" altLang="ru-RU" sz="2000" dirty="0" smtClean="0">
                <a:solidFill>
                  <a:srgbClr val="002060"/>
                </a:solidFill>
              </a:rPr>
              <a:t> РТ</a:t>
            </a:r>
            <a:endParaRPr lang="ru-RU" alt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5586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16633"/>
            <a:ext cx="7772400" cy="1008112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Контрольные измерительные материалы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490006"/>
            <a:ext cx="84249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ru-RU" sz="2000" kern="0" dirty="0" smtClean="0">
                <a:solidFill>
                  <a:srgbClr val="FF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ru-RU" sz="2000" b="0" kern="0" dirty="0">
              <a:solidFill>
                <a:schemeClr val="tx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buNone/>
            </a:pPr>
            <a:endParaRPr lang="ru-RU" sz="2000" b="0" kern="0" dirty="0">
              <a:solidFill>
                <a:schemeClr val="tx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buNone/>
            </a:pPr>
            <a:r>
              <a:rPr lang="ru-RU" sz="2000" b="0" kern="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71600" y="1412777"/>
            <a:ext cx="7344816" cy="576568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2400" b="0" dirty="0" smtClean="0">
                <a:solidFill>
                  <a:schemeClr val="tx1"/>
                </a:solidFill>
              </a:rPr>
              <a:t> </a:t>
            </a:r>
            <a:endParaRPr lang="ru-RU" sz="2400" b="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5536" y="1813171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 </a:t>
            </a:r>
            <a:endParaRPr lang="ru-RU" sz="2400" b="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48472" y="1916832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 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27584" y="1490006"/>
            <a:ext cx="777686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0" dirty="0" smtClean="0">
                <a:solidFill>
                  <a:schemeClr val="tx1"/>
                </a:solidFill>
              </a:rPr>
              <a:t>- формирование </a:t>
            </a:r>
            <a:r>
              <a:rPr lang="ru-RU" sz="2400" b="0" dirty="0">
                <a:solidFill>
                  <a:schemeClr val="tx1"/>
                </a:solidFill>
              </a:rPr>
              <a:t>банка заданий по учебным предметам ( с участием учителей начальных классов республики</a:t>
            </a:r>
            <a:r>
              <a:rPr lang="ru-RU" sz="2400" b="0" dirty="0" smtClean="0">
                <a:solidFill>
                  <a:schemeClr val="tx1"/>
                </a:solidFill>
              </a:rPr>
              <a:t>)</a:t>
            </a:r>
            <a:endParaRPr lang="ru-RU" sz="2400" b="0" dirty="0">
              <a:solidFill>
                <a:schemeClr val="tx1"/>
              </a:solidFill>
            </a:endParaRPr>
          </a:p>
          <a:p>
            <a:pPr algn="just"/>
            <a:r>
              <a:rPr lang="ru-RU" sz="2400" b="0" dirty="0" smtClean="0">
                <a:solidFill>
                  <a:schemeClr val="tx1"/>
                </a:solidFill>
              </a:rPr>
              <a:t>- разработка </a:t>
            </a:r>
            <a:r>
              <a:rPr lang="ru-RU" sz="2400" b="0" dirty="0">
                <a:solidFill>
                  <a:schemeClr val="tx1"/>
                </a:solidFill>
              </a:rPr>
              <a:t>демонстрационных вариантов специалистами-</a:t>
            </a:r>
            <a:r>
              <a:rPr lang="ru-RU" sz="2400" b="0" dirty="0" err="1">
                <a:solidFill>
                  <a:schemeClr val="tx1"/>
                </a:solidFill>
              </a:rPr>
              <a:t>тестологами</a:t>
            </a:r>
            <a:r>
              <a:rPr lang="ru-RU" sz="2400" b="0" dirty="0">
                <a:solidFill>
                  <a:schemeClr val="tx1"/>
                </a:solidFill>
              </a:rPr>
              <a:t> ГБУ «РЦМКО</a:t>
            </a:r>
            <a:r>
              <a:rPr lang="ru-RU" sz="2400" b="0" dirty="0" smtClean="0">
                <a:solidFill>
                  <a:schemeClr val="tx1"/>
                </a:solidFill>
              </a:rPr>
              <a:t>»</a:t>
            </a:r>
            <a:endParaRPr lang="ru-RU" sz="2400" b="0" dirty="0">
              <a:solidFill>
                <a:schemeClr val="tx1"/>
              </a:solidFill>
            </a:endParaRPr>
          </a:p>
          <a:p>
            <a:pPr algn="just"/>
            <a:r>
              <a:rPr lang="ru-RU" sz="2400" b="0" dirty="0" smtClean="0">
                <a:solidFill>
                  <a:schemeClr val="tx1"/>
                </a:solidFill>
              </a:rPr>
              <a:t>- экспертиза </a:t>
            </a:r>
            <a:r>
              <a:rPr lang="ru-RU" sz="2400" b="0" dirty="0">
                <a:solidFill>
                  <a:schemeClr val="tx1"/>
                </a:solidFill>
              </a:rPr>
              <a:t>демонстрационных вариантов учителями-предметниками, членами экспертной </a:t>
            </a:r>
            <a:r>
              <a:rPr lang="ru-RU" sz="2400" b="0" dirty="0" smtClean="0">
                <a:solidFill>
                  <a:schemeClr val="tx1"/>
                </a:solidFill>
              </a:rPr>
              <a:t>группы</a:t>
            </a:r>
            <a:endParaRPr lang="ru-RU" sz="2400" b="0" dirty="0">
              <a:solidFill>
                <a:schemeClr val="tx1"/>
              </a:solidFill>
            </a:endParaRPr>
          </a:p>
          <a:p>
            <a:pPr algn="just"/>
            <a:r>
              <a:rPr lang="ru-RU" sz="2400" b="0" dirty="0" smtClean="0">
                <a:solidFill>
                  <a:schemeClr val="tx1"/>
                </a:solidFill>
              </a:rPr>
              <a:t>- разработка </a:t>
            </a:r>
            <a:r>
              <a:rPr lang="ru-RU" sz="2400" b="0" dirty="0">
                <a:solidFill>
                  <a:schemeClr val="tx1"/>
                </a:solidFill>
              </a:rPr>
              <a:t>вариантов КИМ для проведения мониторинговых </a:t>
            </a:r>
            <a:r>
              <a:rPr lang="ru-RU" sz="2400" b="0" dirty="0" smtClean="0">
                <a:solidFill>
                  <a:schemeClr val="tx1"/>
                </a:solidFill>
              </a:rPr>
              <a:t>исследований</a:t>
            </a:r>
            <a:endParaRPr lang="ru-RU" sz="2400" b="0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с двумя вырезанными противолежащими углами 10"/>
          <p:cNvSpPr/>
          <p:nvPr/>
        </p:nvSpPr>
        <p:spPr>
          <a:xfrm>
            <a:off x="701824" y="6405331"/>
            <a:ext cx="8370168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3598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16633"/>
            <a:ext cx="7772400" cy="1008112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Участие обучающихся 4 классов </a:t>
            </a:r>
            <a:r>
              <a:rPr lang="ru-RU" sz="28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мониторинговых исследованиях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490006"/>
            <a:ext cx="84249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ru-RU" sz="2000" kern="0" dirty="0" smtClean="0">
                <a:solidFill>
                  <a:srgbClr val="FF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ru-RU" sz="2000" b="0" kern="0" dirty="0">
              <a:solidFill>
                <a:schemeClr val="tx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buNone/>
            </a:pPr>
            <a:endParaRPr lang="ru-RU" sz="2000" b="0" kern="0" dirty="0">
              <a:solidFill>
                <a:schemeClr val="tx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buNone/>
            </a:pPr>
            <a:r>
              <a:rPr lang="ru-RU" sz="2000" b="0" kern="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43608" y="1462736"/>
            <a:ext cx="7344816" cy="576568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2400" b="0" dirty="0" smtClean="0">
                <a:solidFill>
                  <a:schemeClr val="tx1"/>
                </a:solidFill>
              </a:rPr>
              <a:t> </a:t>
            </a:r>
            <a:endParaRPr lang="ru-RU" sz="2400" b="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5536" y="1813171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 </a:t>
            </a:r>
            <a:endParaRPr lang="ru-RU" sz="2400" b="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48472" y="1916832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 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27584" y="1490006"/>
            <a:ext cx="77768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0" dirty="0" smtClean="0">
                <a:solidFill>
                  <a:schemeClr val="tx1"/>
                </a:solidFill>
              </a:rPr>
              <a:t> </a:t>
            </a:r>
            <a:endParaRPr lang="ru-RU" sz="2400" b="0" dirty="0">
              <a:solidFill>
                <a:schemeClr val="tx1"/>
              </a:solidFill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88149695"/>
              </p:ext>
            </p:extLst>
          </p:nvPr>
        </p:nvGraphicFramePr>
        <p:xfrm>
          <a:off x="457199" y="1600200"/>
          <a:ext cx="8502515" cy="36290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25629"/>
                <a:gridCol w="2016622"/>
                <a:gridCol w="2180132"/>
                <a:gridCol w="2180132"/>
              </a:tblGrid>
              <a:tr h="17129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</a:rPr>
                        <a:t>Учебный год</a:t>
                      </a:r>
                      <a:endParaRPr lang="ru-RU" sz="1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</a:rPr>
                        <a:t>Всего учащихся</a:t>
                      </a:r>
                      <a:endParaRPr lang="ru-RU" sz="1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</a:rPr>
                        <a:t>Приняли участие в </a:t>
                      </a:r>
                      <a:r>
                        <a:rPr lang="ru-RU" sz="1700" dirty="0" smtClean="0">
                          <a:effectLst/>
                        </a:rPr>
                        <a:t>тестировании</a:t>
                      </a:r>
                      <a:endParaRPr lang="ru-RU" sz="1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</a:rPr>
                        <a:t>% от общего числа учащихся</a:t>
                      </a:r>
                      <a:endParaRPr lang="ru-RU" sz="1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59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2010-2011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34703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31447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90,62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3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2011-2012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34661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33592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96,9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3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2012-2013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94,3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3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2013-2014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36915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35882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97,3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2" name="Прямоугольник с двумя вырезанными противолежащими углами 11"/>
          <p:cNvSpPr/>
          <p:nvPr/>
        </p:nvSpPr>
        <p:spPr>
          <a:xfrm>
            <a:off x="701824" y="6405331"/>
            <a:ext cx="8370168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6561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16633"/>
            <a:ext cx="7772400" cy="1008112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Динамика основных показателей </a:t>
            </a:r>
            <a:r>
              <a:rPr lang="ru-RU" sz="28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мониторинговых </a:t>
            </a:r>
            <a:r>
              <a:rPr lang="ru-RU" sz="28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исследований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490006"/>
            <a:ext cx="84249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ru-RU" sz="2000" kern="0" dirty="0" smtClean="0">
                <a:solidFill>
                  <a:srgbClr val="FF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ru-RU" sz="2000" b="0" kern="0" dirty="0">
              <a:solidFill>
                <a:schemeClr val="tx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buNone/>
            </a:pPr>
            <a:endParaRPr lang="ru-RU" sz="2000" b="0" kern="0" dirty="0">
              <a:solidFill>
                <a:schemeClr val="tx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buNone/>
            </a:pPr>
            <a:r>
              <a:rPr lang="ru-RU" sz="2000" b="0" kern="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43608" y="1462736"/>
            <a:ext cx="7344816" cy="576568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2400" b="0" dirty="0" smtClean="0">
                <a:solidFill>
                  <a:schemeClr val="tx1"/>
                </a:solidFill>
              </a:rPr>
              <a:t> </a:t>
            </a:r>
            <a:endParaRPr lang="ru-RU" sz="2400" b="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5536" y="1813171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 </a:t>
            </a:r>
            <a:endParaRPr lang="ru-RU" sz="2400" b="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48472" y="1916832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 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27584" y="1490006"/>
            <a:ext cx="77768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0" dirty="0" smtClean="0">
                <a:solidFill>
                  <a:schemeClr val="tx1"/>
                </a:solidFill>
              </a:rPr>
              <a:t> </a:t>
            </a:r>
            <a:endParaRPr lang="ru-RU" sz="2400" b="0" dirty="0">
              <a:solidFill>
                <a:schemeClr val="tx1"/>
              </a:solidFill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37846546"/>
              </p:ext>
            </p:extLst>
          </p:nvPr>
        </p:nvGraphicFramePr>
        <p:xfrm>
          <a:off x="457200" y="1600200"/>
          <a:ext cx="8280920" cy="42773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06488"/>
                <a:gridCol w="720080"/>
                <a:gridCol w="900309"/>
                <a:gridCol w="856647"/>
                <a:gridCol w="928034"/>
                <a:gridCol w="928034"/>
                <a:gridCol w="856647"/>
                <a:gridCol w="856647"/>
                <a:gridCol w="928034"/>
              </a:tblGrid>
              <a:tr h="584445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Предмет </a:t>
                      </a:r>
                      <a:endParaRPr lang="ru-RU" sz="12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Средний республиканский балл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Средняя оценка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90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2010-2011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2011-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2012</a:t>
                      </a:r>
                      <a:endParaRPr lang="ru-RU" sz="12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2012- 2013</a:t>
                      </a:r>
                      <a:endParaRPr lang="ru-RU" sz="12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2013-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2014</a:t>
                      </a:r>
                      <a:endParaRPr lang="ru-RU" sz="12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2010-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2011</a:t>
                      </a:r>
                      <a:endParaRPr lang="ru-RU" sz="12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2011-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2012</a:t>
                      </a:r>
                      <a:endParaRPr lang="ru-RU" sz="12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2012-</a:t>
                      </a:r>
                      <a:r>
                        <a:rPr lang="ru-RU" sz="1200" baseline="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2013</a:t>
                      </a:r>
                      <a:endParaRPr lang="ru-RU" sz="12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2013-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2014</a:t>
                      </a:r>
                      <a:endParaRPr lang="ru-RU" sz="12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81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Русский язык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74,8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77,7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81,5</a:t>
                      </a:r>
                      <a:endParaRPr lang="ru-RU" sz="12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85,08</a:t>
                      </a:r>
                      <a:endParaRPr lang="ru-RU" sz="12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4,1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4,5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4,6</a:t>
                      </a:r>
                      <a:endParaRPr lang="ru-RU" sz="12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4,66</a:t>
                      </a:r>
                      <a:endParaRPr lang="ru-RU" sz="12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732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Математика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67,1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72,7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65,8</a:t>
                      </a:r>
                      <a:endParaRPr lang="ru-RU" sz="12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68,16</a:t>
                      </a:r>
                      <a:endParaRPr lang="ru-RU" sz="12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3,8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4,3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4,3</a:t>
                      </a:r>
                      <a:endParaRPr lang="ru-RU" sz="12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4,36</a:t>
                      </a:r>
                      <a:endParaRPr lang="ru-RU" sz="12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83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Окружающий мир</a:t>
                      </a:r>
                      <a:endParaRPr lang="ru-RU" sz="12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endParaRPr lang="ru-RU" sz="12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endParaRPr lang="ru-RU" sz="12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83,1</a:t>
                      </a:r>
                      <a:endParaRPr lang="ru-RU" sz="12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80,52</a:t>
                      </a:r>
                      <a:endParaRPr lang="ru-RU" sz="12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endParaRPr lang="ru-RU" sz="12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endParaRPr lang="ru-RU" sz="12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4,7</a:t>
                      </a:r>
                      <a:endParaRPr lang="ru-RU" sz="12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4,57</a:t>
                      </a:r>
                      <a:endParaRPr lang="ru-RU" sz="12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" name="Прямоугольник с двумя вырезанными противолежащими углами 12"/>
          <p:cNvSpPr/>
          <p:nvPr/>
        </p:nvSpPr>
        <p:spPr>
          <a:xfrm>
            <a:off x="701824" y="6405331"/>
            <a:ext cx="8370168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4992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16633"/>
            <a:ext cx="7772400" cy="1008112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Качество знаний обучающихся </a:t>
            </a:r>
            <a:r>
              <a:rPr lang="ru-RU" sz="31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31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разным УМК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490006"/>
            <a:ext cx="84249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ru-RU" sz="2000" kern="0" dirty="0" smtClean="0">
                <a:solidFill>
                  <a:srgbClr val="FF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ru-RU" sz="2000" b="0" kern="0" dirty="0">
              <a:solidFill>
                <a:schemeClr val="tx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buNone/>
            </a:pPr>
            <a:endParaRPr lang="ru-RU" sz="2000" b="0" kern="0" dirty="0">
              <a:solidFill>
                <a:schemeClr val="tx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buNone/>
            </a:pPr>
            <a:r>
              <a:rPr lang="ru-RU" sz="2000" b="0" kern="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43608" y="1462736"/>
            <a:ext cx="7344816" cy="576568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2400" b="0" dirty="0" smtClean="0">
                <a:solidFill>
                  <a:schemeClr val="tx1"/>
                </a:solidFill>
              </a:rPr>
              <a:t> </a:t>
            </a:r>
            <a:endParaRPr lang="ru-RU" sz="2400" b="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5536" y="1813171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 </a:t>
            </a:r>
            <a:endParaRPr lang="ru-RU" sz="2400" b="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48472" y="1916832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 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27584" y="1490006"/>
            <a:ext cx="77768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0" dirty="0" smtClean="0">
                <a:solidFill>
                  <a:schemeClr val="tx1"/>
                </a:solidFill>
              </a:rPr>
              <a:t> </a:t>
            </a:r>
            <a:endParaRPr lang="ru-RU" sz="2400" b="0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27584" y="1124744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tx1"/>
                </a:solidFill>
              </a:rPr>
              <a:t> </a:t>
            </a:r>
            <a:endParaRPr lang="ru-RU" sz="2000" b="0" dirty="0">
              <a:solidFill>
                <a:schemeClr val="tx1"/>
              </a:solidFill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00481506"/>
              </p:ext>
            </p:extLst>
          </p:nvPr>
        </p:nvGraphicFramePr>
        <p:xfrm>
          <a:off x="457200" y="1600200"/>
          <a:ext cx="8424936" cy="44644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36664"/>
                <a:gridCol w="1142952"/>
                <a:gridCol w="744492"/>
                <a:gridCol w="725940"/>
                <a:gridCol w="725940"/>
                <a:gridCol w="725940"/>
                <a:gridCol w="1306692"/>
                <a:gridCol w="1016316"/>
              </a:tblGrid>
              <a:tr h="4960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УМК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Количество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на "2"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на "3"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на "4"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на "5"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успеваемость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качество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60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Школа России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16008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550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2378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5035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8045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96,56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81,71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60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Школа 2100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6082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126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689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1730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3537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97,93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86,59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60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Перспектива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4876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105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539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1335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2897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97,84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86,79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60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Системы Л.В</a:t>
                      </a:r>
                      <a:r>
                        <a:rPr lang="ru-RU" sz="1600" dirty="0" smtClean="0">
                          <a:effectLst/>
                        </a:rPr>
                        <a:t>. </a:t>
                      </a:r>
                      <a:r>
                        <a:rPr lang="ru-RU" sz="1600" dirty="0" err="1" smtClean="0">
                          <a:effectLst/>
                        </a:rPr>
                        <a:t>Занкова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2210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44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244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591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1331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98,1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86,97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60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Планета Знаний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1920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42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215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506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1157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97,81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86,61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60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Нач. школа XXI века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1916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68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267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545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1036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96,45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82,52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60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Школа 2000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1647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165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392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1081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99,45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89,44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60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Иные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1303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70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247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454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532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94,63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75,67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701824" y="6405331"/>
            <a:ext cx="8370168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48240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16633"/>
            <a:ext cx="7772400" cy="1008112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Мониторинговые исследования по математике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490006"/>
            <a:ext cx="84249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ru-RU" sz="2000" kern="0" dirty="0" smtClean="0">
                <a:solidFill>
                  <a:srgbClr val="FF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ru-RU" sz="2000" b="0" kern="0" dirty="0">
              <a:solidFill>
                <a:schemeClr val="tx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buNone/>
            </a:pPr>
            <a:endParaRPr lang="ru-RU" sz="2000" b="0" kern="0" dirty="0">
              <a:solidFill>
                <a:schemeClr val="tx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buNone/>
            </a:pPr>
            <a:r>
              <a:rPr lang="ru-RU" sz="2000" b="0" kern="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43608" y="1462736"/>
            <a:ext cx="7344816" cy="576568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2400" b="0" dirty="0" smtClean="0">
                <a:solidFill>
                  <a:schemeClr val="tx1"/>
                </a:solidFill>
              </a:rPr>
              <a:t> </a:t>
            </a:r>
            <a:endParaRPr lang="ru-RU" sz="2400" b="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5536" y="1813171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 </a:t>
            </a:r>
            <a:endParaRPr lang="ru-RU" sz="2400" b="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48472" y="1916832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 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27584" y="1490006"/>
            <a:ext cx="77768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0" dirty="0" smtClean="0">
                <a:solidFill>
                  <a:schemeClr val="tx1"/>
                </a:solidFill>
              </a:rPr>
              <a:t> </a:t>
            </a:r>
            <a:endParaRPr lang="ru-RU" sz="2400" b="0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27584" y="1124744"/>
            <a:ext cx="75608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tx1"/>
                </a:solidFill>
              </a:rPr>
              <a:t>Цель диагностической работы </a:t>
            </a:r>
            <a:r>
              <a:rPr lang="ru-RU" sz="2000" b="0" dirty="0">
                <a:solidFill>
                  <a:schemeClr val="tx1"/>
                </a:solidFill>
              </a:rPr>
              <a:t>-  проверка и оценка способности выпускников начальной школы применять полученные знания для решения разнообразных задач учебного и практического характера средствами </a:t>
            </a:r>
            <a:r>
              <a:rPr lang="ru-RU" sz="2000" b="0" dirty="0" smtClean="0">
                <a:solidFill>
                  <a:schemeClr val="tx1"/>
                </a:solidFill>
              </a:rPr>
              <a:t>математики </a:t>
            </a:r>
            <a:endParaRPr lang="ru-RU" sz="2000" b="0" dirty="0">
              <a:solidFill>
                <a:schemeClr val="tx1"/>
              </a:solidFill>
            </a:endParaRPr>
          </a:p>
          <a:p>
            <a:pPr marL="0" lvl="0" indent="0">
              <a:buNone/>
            </a:pPr>
            <a:endParaRPr lang="ru-RU" sz="2000" b="0" dirty="0" smtClean="0">
              <a:solidFill>
                <a:schemeClr val="tx1"/>
              </a:solidFill>
            </a:endParaRPr>
          </a:p>
          <a:p>
            <a:pPr marL="0" lvl="0" indent="0"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Характеристика </a:t>
            </a:r>
            <a:r>
              <a:rPr lang="ru-RU" sz="2000" dirty="0">
                <a:solidFill>
                  <a:schemeClr val="tx1"/>
                </a:solidFill>
              </a:rPr>
              <a:t>структуры и содержания работы</a:t>
            </a:r>
          </a:p>
          <a:p>
            <a:r>
              <a:rPr lang="ru-RU" sz="2000" b="0" dirty="0" smtClean="0">
                <a:solidFill>
                  <a:schemeClr val="tx1"/>
                </a:solidFill>
              </a:rPr>
              <a:t>общее </a:t>
            </a:r>
            <a:r>
              <a:rPr lang="ru-RU" sz="2000" b="0" dirty="0">
                <a:solidFill>
                  <a:schemeClr val="tx1"/>
                </a:solidFill>
              </a:rPr>
              <a:t>количество заданий в работе – </a:t>
            </a:r>
            <a:r>
              <a:rPr lang="ru-RU" sz="2000" b="0" dirty="0" smtClean="0">
                <a:solidFill>
                  <a:schemeClr val="tx1"/>
                </a:solidFill>
              </a:rPr>
              <a:t>20</a:t>
            </a:r>
            <a:endParaRPr lang="ru-RU" sz="2000" b="0" dirty="0">
              <a:solidFill>
                <a:schemeClr val="tx1"/>
              </a:solidFill>
            </a:endParaRPr>
          </a:p>
          <a:p>
            <a:r>
              <a:rPr lang="ru-RU" sz="2000" b="0" dirty="0" smtClean="0">
                <a:solidFill>
                  <a:schemeClr val="tx1"/>
                </a:solidFill>
              </a:rPr>
              <a:t>в </a:t>
            </a:r>
            <a:r>
              <a:rPr lang="ru-RU" sz="2000" b="0" dirty="0">
                <a:solidFill>
                  <a:schemeClr val="tx1"/>
                </a:solidFill>
              </a:rPr>
              <a:t>работу включены  задания двух уровней сложности – базового  и </a:t>
            </a:r>
            <a:r>
              <a:rPr lang="ru-RU" sz="2000" b="0" dirty="0" smtClean="0">
                <a:solidFill>
                  <a:schemeClr val="tx1"/>
                </a:solidFill>
              </a:rPr>
              <a:t>повышенного</a:t>
            </a:r>
            <a:endParaRPr lang="ru-RU" sz="2000" b="0" dirty="0">
              <a:solidFill>
                <a:schemeClr val="tx1"/>
              </a:solidFill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99539996"/>
              </p:ext>
            </p:extLst>
          </p:nvPr>
        </p:nvGraphicFramePr>
        <p:xfrm>
          <a:off x="938503" y="4112404"/>
          <a:ext cx="7848873" cy="21602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32788"/>
                <a:gridCol w="1591864"/>
                <a:gridCol w="3924221"/>
              </a:tblGrid>
              <a:tr h="56677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Уровень сложности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Число заданий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Максимальный балл за выполнение заданий данного уровня сложности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15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Базовый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13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13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15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Повышенный 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7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16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15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Итого: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</a:t>
                      </a:r>
                      <a:r>
                        <a:rPr lang="en-US" sz="1800" dirty="0">
                          <a:effectLst/>
                        </a:rPr>
                        <a:t>0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29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370836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16633"/>
            <a:ext cx="7772400" cy="1008112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IPIPS (International Performance Indicators in </a:t>
            </a:r>
            <a:r>
              <a:rPr lang="en-US" sz="2800" b="1" dirty="0" err="1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Primry</a:t>
            </a:r>
            <a:r>
              <a:rPr lang="en-US" sz="28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Schools)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484784"/>
            <a:ext cx="777686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dirty="0">
                <a:solidFill>
                  <a:schemeClr val="tx1"/>
                </a:solidFill>
              </a:rPr>
              <a:t>Международное исследование (стартовая диагностика на входе в систему образования)</a:t>
            </a:r>
          </a:p>
          <a:p>
            <a:endParaRPr lang="ru-RU" sz="2400" b="0" dirty="0">
              <a:solidFill>
                <a:schemeClr val="tx1"/>
              </a:solidFill>
            </a:endParaRPr>
          </a:p>
          <a:p>
            <a:r>
              <a:rPr lang="ru-RU" sz="2400" b="0" dirty="0">
                <a:solidFill>
                  <a:schemeClr val="tx1"/>
                </a:solidFill>
              </a:rPr>
              <a:t>Инструмент мониторинга готовности ребенка к обучению в школе и его индивидуального прогресса в течение 1-го года обучения</a:t>
            </a:r>
          </a:p>
          <a:p>
            <a:endParaRPr lang="ru-RU" sz="2400" b="0" dirty="0">
              <a:solidFill>
                <a:schemeClr val="tx1"/>
              </a:solidFill>
            </a:endParaRPr>
          </a:p>
          <a:p>
            <a:r>
              <a:rPr lang="ru-RU" sz="2400" b="0" dirty="0">
                <a:solidFill>
                  <a:schemeClr val="tx1"/>
                </a:solidFill>
              </a:rPr>
              <a:t>Объект изучения – весь спектр навыков ребенка, как когнитивных, так и </a:t>
            </a:r>
            <a:r>
              <a:rPr lang="ru-RU" sz="2400" b="0" dirty="0" err="1">
                <a:solidFill>
                  <a:schemeClr val="tx1"/>
                </a:solidFill>
              </a:rPr>
              <a:t>некогнитивных</a:t>
            </a:r>
            <a:endParaRPr lang="ru-RU" sz="2400" b="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с двумя вырезанными противолежащими углами 7"/>
          <p:cNvSpPr/>
          <p:nvPr/>
        </p:nvSpPr>
        <p:spPr>
          <a:xfrm>
            <a:off x="701824" y="6405331"/>
            <a:ext cx="8370168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1774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761E1-307F-4286-8FF6-428E783B5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r>
              <a:rPr lang="ru-RU" b="1" dirty="0" smtClean="0"/>
              <a:t>Когнитивное развитие</a:t>
            </a:r>
            <a:r>
              <a:rPr lang="ru-RU" dirty="0" smtClean="0"/>
              <a:t> (от англ. </a:t>
            </a:r>
            <a:r>
              <a:rPr lang="ru-RU" dirty="0" err="1" smtClean="0"/>
              <a:t>Cognitive</a:t>
            </a:r>
            <a:r>
              <a:rPr lang="ru-RU" dirty="0" smtClean="0"/>
              <a:t> </a:t>
            </a:r>
            <a:r>
              <a:rPr lang="ru-RU" dirty="0" err="1" smtClean="0"/>
              <a:t>development</a:t>
            </a:r>
            <a:r>
              <a:rPr lang="ru-RU" dirty="0" smtClean="0"/>
              <a:t>) — развитие всех видов мыслительных процессов, таких как </a:t>
            </a:r>
            <a:r>
              <a:rPr lang="ru-RU" dirty="0" smtClean="0">
                <a:hlinkClick r:id="rId2" tooltip="Восприятие"/>
              </a:rPr>
              <a:t>восприятие</a:t>
            </a:r>
            <a:r>
              <a:rPr lang="ru-RU" dirty="0" smtClean="0"/>
              <a:t>, </a:t>
            </a:r>
            <a:r>
              <a:rPr lang="ru-RU" dirty="0" smtClean="0">
                <a:hlinkClick r:id="rId3" tooltip="Память"/>
              </a:rPr>
              <a:t>память</a:t>
            </a:r>
            <a:r>
              <a:rPr lang="ru-RU" dirty="0" smtClean="0"/>
              <a:t>, </a:t>
            </a:r>
            <a:r>
              <a:rPr lang="ru-RU" dirty="0" smtClean="0">
                <a:hlinkClick r:id="rId4" tooltip="Формирование понятий"/>
              </a:rPr>
              <a:t>формирование понятий</a:t>
            </a:r>
            <a:r>
              <a:rPr lang="ru-RU" dirty="0" smtClean="0"/>
              <a:t>, </a:t>
            </a:r>
            <a:r>
              <a:rPr lang="ru-RU" dirty="0" smtClean="0">
                <a:hlinkClick r:id="rId5" tooltip="Решение задач"/>
              </a:rPr>
              <a:t>решение задач</a:t>
            </a:r>
            <a:r>
              <a:rPr lang="ru-RU" dirty="0" smtClean="0"/>
              <a:t>, </a:t>
            </a:r>
            <a:r>
              <a:rPr lang="ru-RU" dirty="0" smtClean="0">
                <a:hlinkClick r:id="rId6" tooltip="Воображение"/>
              </a:rPr>
              <a:t>воображение</a:t>
            </a:r>
            <a:r>
              <a:rPr lang="ru-RU" dirty="0" smtClean="0"/>
              <a:t> и </a:t>
            </a:r>
            <a:r>
              <a:rPr lang="ru-RU" dirty="0" smtClean="0">
                <a:hlinkClick r:id="rId7" tooltip="Логика"/>
              </a:rPr>
              <a:t>логика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/>
              <a:t>Эмоциональный интеллект</a:t>
            </a:r>
            <a:r>
              <a:rPr lang="ru-RU" dirty="0" smtClean="0"/>
              <a:t> - это набор </a:t>
            </a:r>
            <a:r>
              <a:rPr lang="ru-RU" dirty="0" err="1" smtClean="0"/>
              <a:t>некогнитивных</a:t>
            </a:r>
            <a:r>
              <a:rPr lang="ru-RU" dirty="0" smtClean="0"/>
              <a:t> способностей, компетенций и навыков, которые влияют на способность человека справляться с вызовами и давлением внешней </a:t>
            </a:r>
            <a:r>
              <a:rPr lang="ru-RU" dirty="0" smtClean="0"/>
              <a:t>среды.</a:t>
            </a:r>
            <a:endParaRPr lang="ru-RU" dirty="0" smtClean="0"/>
          </a:p>
          <a:p>
            <a:r>
              <a:rPr lang="ru-RU" dirty="0" smtClean="0"/>
              <a:t>Э</a:t>
            </a:r>
            <a:r>
              <a:rPr lang="ru-RU" dirty="0" smtClean="0"/>
              <a:t>то </a:t>
            </a:r>
            <a:r>
              <a:rPr lang="ru-RU" dirty="0" smtClean="0"/>
              <a:t>способность осознавать свои эмоции и эмоции других, чтобы мотивировать себя и других, и чтобы хорошо управлять эмоциями наедине с собой и при взаимодействии с другими.</a:t>
            </a:r>
          </a:p>
          <a:p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761E1-307F-4286-8FF6-428E783B5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3"/>
          <p:cNvSpPr>
            <a:spLocks noGrp="1"/>
          </p:cNvSpPr>
          <p:nvPr>
            <p:ph type="ctrTitle"/>
          </p:nvPr>
        </p:nvSpPr>
        <p:spPr>
          <a:xfrm>
            <a:off x="685800" y="2319338"/>
            <a:ext cx="7772400" cy="147002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4800" b="1" dirty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rPr>
              <a:t>Спасибо за внимание!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3666F6-8064-4054-A1A5-FF06CD674347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sp>
        <p:nvSpPr>
          <p:cNvPr id="8" name="Прямоугольник с двумя вырезанными противолежащими углами 7"/>
          <p:cNvSpPr/>
          <p:nvPr/>
        </p:nvSpPr>
        <p:spPr>
          <a:xfrm>
            <a:off x="701824" y="6405331"/>
            <a:ext cx="8370168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1771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Номер слайда 4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fld id="{01EB294E-34D0-47C7-9A2C-CFAA67CC16AA}" type="slidenum">
              <a:rPr lang="ru-RU" sz="1200">
                <a:solidFill>
                  <a:srgbClr val="898989"/>
                </a:solidFill>
              </a:rPr>
              <a:pPr algn="r"/>
              <a:t>2</a:t>
            </a:fld>
            <a:endParaRPr lang="ru-RU" sz="1200">
              <a:solidFill>
                <a:srgbClr val="898989"/>
              </a:solidFill>
            </a:endParaRPr>
          </a:p>
        </p:txBody>
      </p:sp>
      <p:sp>
        <p:nvSpPr>
          <p:cNvPr id="7173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CE03185-3B9E-4D8C-A600-E5DD22702413}" type="slidenum">
              <a:rPr lang="ru-RU" sz="1600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 sz="1600" smtClean="0"/>
          </a:p>
        </p:txBody>
      </p:sp>
      <p:sp>
        <p:nvSpPr>
          <p:cNvPr id="7188" name="TextBox 13"/>
          <p:cNvSpPr txBox="1">
            <a:spLocks noChangeArrowheads="1"/>
          </p:cNvSpPr>
          <p:nvPr/>
        </p:nvSpPr>
        <p:spPr bwMode="auto">
          <a:xfrm>
            <a:off x="1052355" y="4886357"/>
            <a:ext cx="784409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2400" b="1" dirty="0" smtClean="0"/>
              <a:t> </a:t>
            </a:r>
            <a:endParaRPr lang="ru-RU" sz="2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1036387" y="492144"/>
            <a:ext cx="70567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dirty="0" smtClean="0">
                <a:solidFill>
                  <a:srgbClr val="003399"/>
                </a:solidFill>
                <a:latin typeface="Calibri" pitchFamily="34" charset="0"/>
              </a:rPr>
              <a:t>Сеть образовательных организаций</a:t>
            </a:r>
          </a:p>
          <a:p>
            <a:pPr algn="ctr"/>
            <a:r>
              <a:rPr lang="ru-RU" sz="3000" dirty="0" smtClean="0">
                <a:solidFill>
                  <a:srgbClr val="003399"/>
                </a:solidFill>
                <a:latin typeface="Calibri" pitchFamily="34" charset="0"/>
              </a:rPr>
              <a:t>Республики Татарстан</a:t>
            </a:r>
            <a:endParaRPr lang="ru-RU" sz="3000" dirty="0">
              <a:solidFill>
                <a:srgbClr val="003399"/>
              </a:solidFill>
              <a:latin typeface="Calibr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1844824"/>
            <a:ext cx="821925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0" dirty="0" smtClean="0"/>
              <a:t>В 2014-2015 учебном году функционируют </a:t>
            </a:r>
            <a:r>
              <a:rPr lang="ru-RU" sz="2000" dirty="0" smtClean="0">
                <a:solidFill>
                  <a:srgbClr val="FF0000"/>
                </a:solidFill>
              </a:rPr>
              <a:t>1488</a:t>
            </a:r>
            <a:r>
              <a:rPr lang="ru-RU" sz="2000" b="0" dirty="0" smtClean="0">
                <a:solidFill>
                  <a:srgbClr val="FF0000"/>
                </a:solidFill>
              </a:rPr>
              <a:t> </a:t>
            </a:r>
            <a:r>
              <a:rPr lang="ru-RU" sz="2000" b="0" dirty="0" smtClean="0"/>
              <a:t>образовательных организаций, из них:</a:t>
            </a:r>
          </a:p>
          <a:p>
            <a:pPr marL="342900" indent="-342900">
              <a:buFontTx/>
              <a:buChar char="-"/>
            </a:pPr>
            <a:r>
              <a:rPr lang="ru-RU" sz="2000" dirty="0" smtClean="0">
                <a:solidFill>
                  <a:srgbClr val="FF0000"/>
                </a:solidFill>
              </a:rPr>
              <a:t>1403</a:t>
            </a:r>
            <a:r>
              <a:rPr lang="ru-RU" sz="2000" b="0" dirty="0" smtClean="0"/>
              <a:t> общеобразовательные организации (в том числе </a:t>
            </a:r>
            <a:r>
              <a:rPr lang="ru-RU" sz="2000" dirty="0" smtClean="0">
                <a:solidFill>
                  <a:srgbClr val="FF0000"/>
                </a:solidFill>
              </a:rPr>
              <a:t>122 </a:t>
            </a:r>
            <a:r>
              <a:rPr lang="ru-RU" sz="2000" b="0" dirty="0" smtClean="0"/>
              <a:t>начальные школы)</a:t>
            </a:r>
          </a:p>
          <a:p>
            <a:pPr marL="342900" indent="-342900">
              <a:buFontTx/>
              <a:buChar char="-"/>
            </a:pPr>
            <a:r>
              <a:rPr lang="ru-RU" sz="2000" dirty="0" smtClean="0">
                <a:solidFill>
                  <a:srgbClr val="FF0000"/>
                </a:solidFill>
              </a:rPr>
              <a:t>52</a:t>
            </a:r>
            <a:r>
              <a:rPr lang="ru-RU" sz="2000" b="0" dirty="0" smtClean="0"/>
              <a:t> специальные (коррекционные)  образовательных организации</a:t>
            </a:r>
          </a:p>
          <a:p>
            <a:pPr marL="342900" indent="-342900">
              <a:buFontTx/>
              <a:buChar char="-"/>
            </a:pPr>
            <a:r>
              <a:rPr lang="ru-RU" sz="2000" dirty="0" smtClean="0">
                <a:solidFill>
                  <a:srgbClr val="FF0000"/>
                </a:solidFill>
              </a:rPr>
              <a:t>3</a:t>
            </a:r>
            <a:r>
              <a:rPr lang="ru-RU" sz="2000" b="0" dirty="0" smtClean="0"/>
              <a:t> санаторные  образовательные организации</a:t>
            </a:r>
          </a:p>
          <a:p>
            <a:pPr marL="342900" indent="-342900">
              <a:buFontTx/>
              <a:buChar char="-"/>
            </a:pPr>
            <a:r>
              <a:rPr lang="ru-RU" sz="2000" dirty="0">
                <a:solidFill>
                  <a:srgbClr val="FF0000"/>
                </a:solidFill>
              </a:rPr>
              <a:t>1</a:t>
            </a:r>
            <a:r>
              <a:rPr lang="ru-RU" sz="2000" b="0" dirty="0">
                <a:solidFill>
                  <a:srgbClr val="FF0000"/>
                </a:solidFill>
              </a:rPr>
              <a:t> </a:t>
            </a:r>
            <a:r>
              <a:rPr lang="ru-RU" sz="2000" b="0" dirty="0" smtClean="0"/>
              <a:t> учебно-воспитательное </a:t>
            </a:r>
            <a:r>
              <a:rPr lang="ru-RU" sz="2000" b="0" dirty="0"/>
              <a:t>учреждение для детей и подростков с девиантным поведением закрытого типа </a:t>
            </a:r>
            <a:r>
              <a:rPr lang="ru-RU" sz="2000" b="0" dirty="0" smtClean="0"/>
              <a:t> </a:t>
            </a:r>
          </a:p>
          <a:p>
            <a:pPr marL="342900" indent="-342900">
              <a:buFontTx/>
              <a:buChar char="-"/>
            </a:pPr>
            <a:r>
              <a:rPr lang="ru-RU" sz="2000" dirty="0" smtClean="0">
                <a:solidFill>
                  <a:srgbClr val="FF0000"/>
                </a:solidFill>
              </a:rPr>
              <a:t>16</a:t>
            </a:r>
            <a:r>
              <a:rPr lang="ru-RU" sz="2000" b="0" dirty="0" smtClean="0"/>
              <a:t> вечерних </a:t>
            </a:r>
            <a:r>
              <a:rPr lang="ru-RU" sz="2000" b="0" dirty="0"/>
              <a:t>образовательных организаций</a:t>
            </a:r>
            <a:endParaRPr lang="ru-RU" sz="2000" b="0" dirty="0" smtClean="0"/>
          </a:p>
          <a:p>
            <a:pPr marL="342900" indent="-342900">
              <a:buFontTx/>
              <a:buChar char="-"/>
            </a:pPr>
            <a:r>
              <a:rPr lang="ru-RU" sz="2000" dirty="0" smtClean="0">
                <a:solidFill>
                  <a:srgbClr val="FF0000"/>
                </a:solidFill>
              </a:rPr>
              <a:t>11</a:t>
            </a:r>
            <a:r>
              <a:rPr lang="ru-RU" sz="2000" b="0" dirty="0" smtClean="0"/>
              <a:t> частных </a:t>
            </a:r>
            <a:r>
              <a:rPr lang="ru-RU" sz="2000" b="0" dirty="0"/>
              <a:t>образовательных организаций</a:t>
            </a:r>
          </a:p>
          <a:p>
            <a:pPr marL="342900" indent="-342900">
              <a:buFontTx/>
              <a:buChar char="-"/>
            </a:pPr>
            <a:r>
              <a:rPr lang="ru-RU" sz="2000" dirty="0" smtClean="0">
                <a:solidFill>
                  <a:srgbClr val="FF0000"/>
                </a:solidFill>
              </a:rPr>
              <a:t>2</a:t>
            </a:r>
            <a:r>
              <a:rPr lang="ru-RU" sz="2000" b="0" dirty="0" smtClean="0"/>
              <a:t> образовательные организации других министерств </a:t>
            </a:r>
            <a:endParaRPr lang="ru-RU" sz="2000" b="0" dirty="0"/>
          </a:p>
        </p:txBody>
      </p:sp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701824" y="6405331"/>
            <a:ext cx="8370168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5824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Номер слайда 4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fld id="{01EB294E-34D0-47C7-9A2C-CFAA67CC16AA}" type="slidenum">
              <a:rPr lang="ru-RU" sz="1200">
                <a:solidFill>
                  <a:srgbClr val="898989"/>
                </a:solidFill>
              </a:rPr>
              <a:pPr algn="r"/>
              <a:t>3</a:t>
            </a:fld>
            <a:endParaRPr lang="ru-RU" sz="1200">
              <a:solidFill>
                <a:srgbClr val="898989"/>
              </a:solidFill>
            </a:endParaRPr>
          </a:p>
        </p:txBody>
      </p:sp>
      <p:sp>
        <p:nvSpPr>
          <p:cNvPr id="7173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CE03185-3B9E-4D8C-A600-E5DD22702413}" type="slidenum">
              <a:rPr lang="ru-RU" sz="1600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 sz="1600" smtClean="0"/>
          </a:p>
        </p:txBody>
      </p:sp>
      <p:sp>
        <p:nvSpPr>
          <p:cNvPr id="7188" name="TextBox 13"/>
          <p:cNvSpPr txBox="1">
            <a:spLocks noChangeArrowheads="1"/>
          </p:cNvSpPr>
          <p:nvPr/>
        </p:nvSpPr>
        <p:spPr bwMode="auto">
          <a:xfrm>
            <a:off x="1043608" y="4886357"/>
            <a:ext cx="784409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2400" b="1" dirty="0" smtClean="0"/>
              <a:t> </a:t>
            </a:r>
            <a:endParaRPr lang="ru-RU" sz="2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1036387" y="492144"/>
            <a:ext cx="70567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dirty="0" smtClean="0">
                <a:solidFill>
                  <a:srgbClr val="333399"/>
                </a:solidFill>
                <a:latin typeface="Calibri" pitchFamily="34" charset="0"/>
              </a:rPr>
              <a:t>Система начального общего образования Республики Татарстан</a:t>
            </a:r>
            <a:endParaRPr lang="ru-RU" sz="3000" dirty="0">
              <a:solidFill>
                <a:srgbClr val="333399"/>
              </a:solidFill>
              <a:latin typeface="Calibr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2193958"/>
            <a:ext cx="82192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0" dirty="0" smtClean="0"/>
              <a:t>В 2014-2015 учебном году </a:t>
            </a:r>
            <a:r>
              <a:rPr lang="ru-RU" sz="2800" b="0" dirty="0"/>
              <a:t>всего</a:t>
            </a:r>
            <a:r>
              <a:rPr lang="ru-RU" sz="2800" b="0" dirty="0" smtClean="0"/>
              <a:t> 1-4 классах</a:t>
            </a:r>
          </a:p>
          <a:p>
            <a:pPr algn="just"/>
            <a:r>
              <a:rPr lang="ru-RU" sz="2800" b="0" dirty="0" smtClean="0"/>
              <a:t> - </a:t>
            </a:r>
            <a:r>
              <a:rPr lang="ru-RU" sz="2800" dirty="0" smtClean="0">
                <a:solidFill>
                  <a:srgbClr val="FF0000"/>
                </a:solidFill>
              </a:rPr>
              <a:t>9 606</a:t>
            </a:r>
            <a:r>
              <a:rPr lang="ru-RU" sz="2800" dirty="0" smtClean="0"/>
              <a:t> </a:t>
            </a:r>
            <a:r>
              <a:rPr lang="ru-RU" sz="2800" b="0" dirty="0" smtClean="0"/>
              <a:t>классов </a:t>
            </a:r>
          </a:p>
          <a:p>
            <a:pPr algn="just"/>
            <a:r>
              <a:rPr lang="ru-RU" sz="2800" b="0" dirty="0" smtClean="0"/>
              <a:t> - </a:t>
            </a:r>
            <a:r>
              <a:rPr lang="ru-RU" sz="2800" dirty="0" smtClean="0">
                <a:solidFill>
                  <a:srgbClr val="FF0000"/>
                </a:solidFill>
              </a:rPr>
              <a:t>150 888 </a:t>
            </a:r>
            <a:r>
              <a:rPr lang="ru-RU" sz="2800" b="0" dirty="0" smtClean="0"/>
              <a:t>обучающихся</a:t>
            </a:r>
            <a:endParaRPr lang="ru-RU" sz="2800" b="0" dirty="0"/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68150" y="2942840"/>
            <a:ext cx="3743325" cy="3190875"/>
          </a:xfrm>
          <a:prstGeom prst="rect">
            <a:avLst/>
          </a:prstGeom>
          <a:effectLst>
            <a:softEdge rad="6477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с двумя вырезанными противолежащими углами 10"/>
          <p:cNvSpPr/>
          <p:nvPr/>
        </p:nvSpPr>
        <p:spPr>
          <a:xfrm>
            <a:off x="701824" y="6405331"/>
            <a:ext cx="8370168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5592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Номер слайда 4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fld id="{01EB294E-34D0-47C7-9A2C-CFAA67CC16AA}" type="slidenum">
              <a:rPr lang="ru-RU" sz="1200">
                <a:solidFill>
                  <a:srgbClr val="898989"/>
                </a:solidFill>
              </a:rPr>
              <a:pPr algn="r"/>
              <a:t>4</a:t>
            </a:fld>
            <a:endParaRPr lang="ru-RU" sz="1200">
              <a:solidFill>
                <a:srgbClr val="898989"/>
              </a:solidFill>
            </a:endParaRPr>
          </a:p>
        </p:txBody>
      </p:sp>
      <p:sp>
        <p:nvSpPr>
          <p:cNvPr id="7173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CE03185-3B9E-4D8C-A600-E5DD22702413}" type="slidenum">
              <a:rPr lang="ru-RU" sz="1600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 sz="1600" smtClean="0"/>
          </a:p>
        </p:txBody>
      </p:sp>
      <p:sp>
        <p:nvSpPr>
          <p:cNvPr id="7188" name="TextBox 13"/>
          <p:cNvSpPr txBox="1">
            <a:spLocks noChangeArrowheads="1"/>
          </p:cNvSpPr>
          <p:nvPr/>
        </p:nvSpPr>
        <p:spPr bwMode="auto">
          <a:xfrm>
            <a:off x="1043608" y="4886357"/>
            <a:ext cx="784409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2400" b="1" dirty="0" smtClean="0"/>
              <a:t> </a:t>
            </a:r>
            <a:endParaRPr lang="ru-RU" sz="2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1036387" y="492144"/>
            <a:ext cx="70567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dirty="0">
                <a:solidFill>
                  <a:srgbClr val="003399"/>
                </a:solidFill>
                <a:latin typeface="Calibri" pitchFamily="34" charset="0"/>
              </a:rPr>
              <a:t>Кадровое обеспечение начального образования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0763" y="1931702"/>
            <a:ext cx="849694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0" dirty="0"/>
              <a:t>Всего учителей начальных классов </a:t>
            </a:r>
            <a:r>
              <a:rPr lang="ru-RU" sz="2400" dirty="0" smtClean="0">
                <a:solidFill>
                  <a:srgbClr val="FF0000"/>
                </a:solidFill>
              </a:rPr>
              <a:t>8 534  </a:t>
            </a:r>
            <a:r>
              <a:rPr lang="ru-RU" sz="2400" b="0" dirty="0" smtClean="0"/>
              <a:t>человека</a:t>
            </a:r>
            <a:endParaRPr lang="ru-RU" sz="2400" b="0" dirty="0"/>
          </a:p>
          <a:p>
            <a:endParaRPr lang="ru-RU" sz="2400" b="0" dirty="0" smtClean="0"/>
          </a:p>
          <a:p>
            <a:r>
              <a:rPr lang="ru-RU" sz="2400" b="0" dirty="0" smtClean="0"/>
              <a:t>высшей </a:t>
            </a:r>
            <a:r>
              <a:rPr lang="ru-RU" sz="2400" b="0" dirty="0"/>
              <a:t>квалификационной категории – </a:t>
            </a:r>
            <a:r>
              <a:rPr lang="ru-RU" sz="2400" dirty="0" smtClean="0">
                <a:solidFill>
                  <a:srgbClr val="FF0000"/>
                </a:solidFill>
              </a:rPr>
              <a:t>1407</a:t>
            </a:r>
            <a:r>
              <a:rPr lang="ru-RU" sz="2400" b="0" dirty="0" smtClean="0"/>
              <a:t> (16,5%)</a:t>
            </a:r>
            <a:endParaRPr lang="ru-RU" sz="2400" b="0" dirty="0"/>
          </a:p>
          <a:p>
            <a:r>
              <a:rPr lang="ru-RU" sz="2400" b="0" dirty="0" smtClean="0"/>
              <a:t>первой </a:t>
            </a:r>
            <a:r>
              <a:rPr lang="ru-RU" sz="2400" b="0" dirty="0"/>
              <a:t>квалификационной категории </a:t>
            </a:r>
            <a:r>
              <a:rPr lang="ru-RU" sz="2400" b="0" dirty="0" smtClean="0"/>
              <a:t>– </a:t>
            </a:r>
            <a:r>
              <a:rPr lang="ru-RU" sz="2400" dirty="0" smtClean="0">
                <a:solidFill>
                  <a:srgbClr val="FF0000"/>
                </a:solidFill>
              </a:rPr>
              <a:t>4837</a:t>
            </a:r>
            <a:r>
              <a:rPr lang="ru-RU" sz="2400" b="0" dirty="0" smtClean="0"/>
              <a:t> (56,7%)</a:t>
            </a:r>
            <a:endParaRPr lang="ru-RU" sz="2400" b="0" dirty="0"/>
          </a:p>
          <a:p>
            <a:r>
              <a:rPr lang="ru-RU" sz="2400" b="0" dirty="0" smtClean="0"/>
              <a:t>второй </a:t>
            </a:r>
            <a:r>
              <a:rPr lang="ru-RU" sz="2400" b="0" dirty="0"/>
              <a:t>квалификационной категории </a:t>
            </a:r>
            <a:r>
              <a:rPr lang="ru-RU" sz="2400" b="0" dirty="0" smtClean="0"/>
              <a:t>– </a:t>
            </a:r>
            <a:r>
              <a:rPr lang="ru-RU" sz="2400" dirty="0" smtClean="0">
                <a:solidFill>
                  <a:srgbClr val="FF0000"/>
                </a:solidFill>
              </a:rPr>
              <a:t>684</a:t>
            </a:r>
            <a:r>
              <a:rPr lang="ru-RU" sz="2400" dirty="0" smtClean="0"/>
              <a:t> </a:t>
            </a:r>
            <a:r>
              <a:rPr lang="ru-RU" sz="2400" b="0" dirty="0" smtClean="0"/>
              <a:t>(8%)</a:t>
            </a:r>
            <a:endParaRPr lang="ru-RU" sz="2400" b="0" dirty="0"/>
          </a:p>
          <a:p>
            <a:r>
              <a:rPr lang="ru-RU" sz="2400" b="0" dirty="0" smtClean="0"/>
              <a:t>без категории – </a:t>
            </a:r>
            <a:r>
              <a:rPr lang="ru-RU" sz="2400" dirty="0" smtClean="0">
                <a:solidFill>
                  <a:srgbClr val="FF0000"/>
                </a:solidFill>
              </a:rPr>
              <a:t>1606</a:t>
            </a:r>
            <a:r>
              <a:rPr lang="ru-RU" sz="2400" b="0" dirty="0" smtClean="0"/>
              <a:t> (18,8%)</a:t>
            </a:r>
            <a:endParaRPr lang="ru-RU" sz="2400" b="0" dirty="0"/>
          </a:p>
          <a:p>
            <a:endParaRPr lang="ru-RU" sz="2400" b="0" dirty="0" smtClean="0"/>
          </a:p>
          <a:p>
            <a:r>
              <a:rPr lang="ru-RU" sz="2400" b="0" dirty="0" smtClean="0"/>
              <a:t>имеют </a:t>
            </a:r>
            <a:r>
              <a:rPr lang="ru-RU" sz="2400" b="0" dirty="0"/>
              <a:t>высшее </a:t>
            </a:r>
            <a:r>
              <a:rPr lang="ru-RU" sz="2400" b="0" dirty="0" smtClean="0"/>
              <a:t>образования – </a:t>
            </a:r>
            <a:r>
              <a:rPr lang="ru-RU" sz="2400" dirty="0" smtClean="0">
                <a:solidFill>
                  <a:srgbClr val="FF0000"/>
                </a:solidFill>
              </a:rPr>
              <a:t>6875</a:t>
            </a:r>
            <a:r>
              <a:rPr lang="ru-RU" sz="2400" b="0" dirty="0" smtClean="0"/>
              <a:t> учителей (80,6%)</a:t>
            </a:r>
            <a:endParaRPr lang="ru-RU" sz="2400" b="0" dirty="0"/>
          </a:p>
          <a:p>
            <a:r>
              <a:rPr lang="ru-RU" sz="2400" b="0" dirty="0" smtClean="0"/>
              <a:t>имеют </a:t>
            </a:r>
            <a:r>
              <a:rPr lang="ru-RU" sz="2400" b="0" dirty="0"/>
              <a:t>среднее специальное образование – </a:t>
            </a:r>
            <a:r>
              <a:rPr lang="ru-RU" sz="2400" dirty="0" smtClean="0">
                <a:solidFill>
                  <a:srgbClr val="FF0000"/>
                </a:solidFill>
              </a:rPr>
              <a:t>1659</a:t>
            </a:r>
            <a:r>
              <a:rPr lang="ru-RU" sz="2400" b="0" dirty="0" smtClean="0">
                <a:solidFill>
                  <a:srgbClr val="FF0000"/>
                </a:solidFill>
              </a:rPr>
              <a:t> </a:t>
            </a:r>
            <a:r>
              <a:rPr lang="ru-RU" sz="2400" b="0" dirty="0" smtClean="0"/>
              <a:t>учителей (19,4%)</a:t>
            </a:r>
            <a:endParaRPr lang="ru-RU" sz="2400" b="0" dirty="0"/>
          </a:p>
        </p:txBody>
      </p:sp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701824" y="6405331"/>
            <a:ext cx="8370168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2136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Номер слайда 4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fld id="{01EB294E-34D0-47C7-9A2C-CFAA67CC16AA}" type="slidenum">
              <a:rPr lang="ru-RU" sz="1200">
                <a:solidFill>
                  <a:srgbClr val="898989"/>
                </a:solidFill>
              </a:rPr>
              <a:pPr algn="r"/>
              <a:t>5</a:t>
            </a:fld>
            <a:endParaRPr lang="ru-RU" sz="1200">
              <a:solidFill>
                <a:srgbClr val="898989"/>
              </a:solidFill>
            </a:endParaRPr>
          </a:p>
        </p:txBody>
      </p:sp>
      <p:sp>
        <p:nvSpPr>
          <p:cNvPr id="7173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CE03185-3B9E-4D8C-A600-E5DD22702413}" type="slidenum">
              <a:rPr lang="ru-RU" sz="1600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 sz="1600" smtClean="0"/>
          </a:p>
        </p:txBody>
      </p:sp>
      <p:sp>
        <p:nvSpPr>
          <p:cNvPr id="7188" name="TextBox 13"/>
          <p:cNvSpPr txBox="1">
            <a:spLocks noChangeArrowheads="1"/>
          </p:cNvSpPr>
          <p:nvPr/>
        </p:nvSpPr>
        <p:spPr bwMode="auto">
          <a:xfrm>
            <a:off x="1043608" y="4886357"/>
            <a:ext cx="784409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2400" b="1" dirty="0" smtClean="0"/>
              <a:t> </a:t>
            </a:r>
            <a:endParaRPr lang="ru-RU" sz="2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1036387" y="492144"/>
            <a:ext cx="7056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dirty="0">
                <a:solidFill>
                  <a:srgbClr val="333399"/>
                </a:solidFill>
                <a:latin typeface="Calibri" pitchFamily="34" charset="0"/>
              </a:rPr>
              <a:t>Охват учащихся начальной школы вариативным образованием, </a:t>
            </a:r>
            <a:endParaRPr lang="ru-RU" sz="3000" dirty="0" smtClean="0">
              <a:solidFill>
                <a:srgbClr val="333399"/>
              </a:solidFill>
              <a:latin typeface="Calibri" pitchFamily="34" charset="0"/>
            </a:endParaRPr>
          </a:p>
          <a:p>
            <a:pPr algn="ctr"/>
            <a:r>
              <a:rPr lang="ru-RU" sz="3000" dirty="0" smtClean="0">
                <a:solidFill>
                  <a:srgbClr val="333399"/>
                </a:solidFill>
                <a:latin typeface="Calibri" pitchFamily="34" charset="0"/>
              </a:rPr>
              <a:t>2014-2015 </a:t>
            </a:r>
            <a:r>
              <a:rPr lang="ru-RU" sz="3000" dirty="0">
                <a:solidFill>
                  <a:srgbClr val="333399"/>
                </a:solidFill>
                <a:latin typeface="Calibri" pitchFamily="34" charset="0"/>
              </a:rPr>
              <a:t>учебный год (%)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0763" y="1931702"/>
            <a:ext cx="8496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0" dirty="0" smtClean="0"/>
              <a:t> </a:t>
            </a:r>
            <a:endParaRPr lang="ru-RU" sz="2400" b="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43215793"/>
              </p:ext>
            </p:extLst>
          </p:nvPr>
        </p:nvGraphicFramePr>
        <p:xfrm>
          <a:off x="390762" y="1931698"/>
          <a:ext cx="8213685" cy="43874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56902"/>
                <a:gridCol w="4199453"/>
                <a:gridCol w="2857330"/>
              </a:tblGrid>
              <a:tr h="434212">
                <a:tc rowSpan="9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Традиционная система</a:t>
                      </a:r>
                    </a:p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Наименование дидактической системы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Доля обучающихся начальных классов (%)</a:t>
                      </a:r>
                      <a:endParaRPr lang="ru-RU" sz="1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71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«Школа России»</a:t>
                      </a:r>
                      <a:endParaRPr lang="ru-RU" sz="1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34,1</a:t>
                      </a:r>
                      <a:endParaRPr lang="ru-RU" sz="1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71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«Школа 2100»</a:t>
                      </a:r>
                      <a:endParaRPr lang="ru-RU" sz="1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21,6</a:t>
                      </a:r>
                      <a:endParaRPr lang="ru-RU" sz="1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71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«Перспектива»</a:t>
                      </a:r>
                      <a:endParaRPr lang="ru-RU" sz="1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17,5</a:t>
                      </a:r>
                      <a:endParaRPr lang="ru-RU" sz="1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71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«Начальная школа XXI века»</a:t>
                      </a:r>
                      <a:endParaRPr lang="ru-RU" sz="1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6,6</a:t>
                      </a:r>
                      <a:endParaRPr lang="ru-RU" sz="1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71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«Планета знаний»</a:t>
                      </a:r>
                      <a:endParaRPr lang="ru-RU" sz="1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6,1</a:t>
                      </a:r>
                      <a:endParaRPr lang="ru-RU" sz="1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42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«Перспективная начальная школа»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6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42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«Классическая начальная школа»</a:t>
                      </a:r>
                      <a:endParaRPr lang="ru-RU" sz="1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0,4</a:t>
                      </a:r>
                      <a:endParaRPr lang="ru-RU" sz="1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71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«Гармония»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0,8</a:t>
                      </a:r>
                      <a:endParaRPr lang="ru-RU" sz="1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7107">
                <a:tc rowSpan="2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Развивающая система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«Система Л.В. Занкова»</a:t>
                      </a:r>
                      <a:endParaRPr lang="ru-RU" sz="1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5,8</a:t>
                      </a:r>
                      <a:endParaRPr lang="ru-RU" sz="1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501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«Система Д.Б. </a:t>
                      </a:r>
                      <a:r>
                        <a:rPr lang="ru-RU" sz="1800" dirty="0" err="1">
                          <a:effectLst/>
                        </a:rPr>
                        <a:t>Эльконина</a:t>
                      </a:r>
                      <a:r>
                        <a:rPr lang="ru-RU" sz="1800" dirty="0">
                          <a:effectLst/>
                        </a:rPr>
                        <a:t>,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В.В. Давыдова»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1,1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Прямоугольник с двумя вырезанными противолежащими углами 10"/>
          <p:cNvSpPr/>
          <p:nvPr/>
        </p:nvSpPr>
        <p:spPr>
          <a:xfrm>
            <a:off x="701824" y="6405331"/>
            <a:ext cx="8370168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1832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16633"/>
            <a:ext cx="7772400" cy="1008112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Введение ФГОС общего образования в</a:t>
            </a:r>
            <a:br>
              <a:rPr lang="ru-RU" sz="28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Республике Татарстан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74197193"/>
              </p:ext>
            </p:extLst>
          </p:nvPr>
        </p:nvGraphicFramePr>
        <p:xfrm>
          <a:off x="611560" y="1484784"/>
          <a:ext cx="7957392" cy="440040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957392"/>
              </a:tblGrid>
              <a:tr h="10081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По ФГОС начального</a:t>
                      </a:r>
                      <a:r>
                        <a:rPr lang="ru-RU" sz="18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общего образования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обучаются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 1 – 4 классы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общеобразовательных организаций Республики Татарстан.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977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класс (пилотный) –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1800" b="1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162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учащихся из 213 общеобразовательных организаций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9771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 класс (пилотный) –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800" b="1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307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учащихся из 68 общеобразовательных организаций</a:t>
                      </a:r>
                      <a:endParaRPr lang="ru-RU" sz="1800" b="1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8017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 класс (пилотный)</a:t>
                      </a:r>
                      <a:r>
                        <a:rPr lang="ru-RU" sz="18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– </a:t>
                      </a:r>
                      <a:r>
                        <a:rPr lang="ru-RU" sz="1800" b="1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1 830 </a:t>
                      </a:r>
                      <a:r>
                        <a:rPr lang="ru-RU" sz="18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учащихся из 21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общеобразовательных организаций</a:t>
                      </a:r>
                      <a:endParaRPr lang="ru-RU" sz="1800" b="1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8017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165 187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учащихся (45,5% от общего числа учащихся)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8" name="Прямоугольник с двумя вырезанными противолежащими углами 7"/>
          <p:cNvSpPr/>
          <p:nvPr/>
        </p:nvSpPr>
        <p:spPr>
          <a:xfrm>
            <a:off x="701824" y="6405331"/>
            <a:ext cx="8370168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5043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16633"/>
            <a:ext cx="7772400" cy="1008112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b="1" dirty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рамках внеурочной деятельности </a:t>
            </a:r>
            <a:br>
              <a:rPr lang="ru-RU" sz="2800" b="1" dirty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ФГОС начального общего образования введение занятия </a:t>
            </a:r>
            <a:r>
              <a:rPr lang="ru-RU" sz="2800" b="1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Иностранный язык» в 1 классах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997838"/>
            <a:ext cx="842493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ru-RU" sz="2000" kern="0" dirty="0">
                <a:solidFill>
                  <a:srgbClr val="FF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Цель проекта </a:t>
            </a:r>
            <a:r>
              <a:rPr lang="ru-RU" sz="2000" kern="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ru-RU" sz="2000" b="0" kern="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создание доброжелательной, комфортной для ребенка атмосферы, стимулирование мотивации к овладению новым языком общения</a:t>
            </a:r>
          </a:p>
          <a:p>
            <a:pPr marL="0" indent="0" algn="just">
              <a:buNone/>
            </a:pPr>
            <a:endParaRPr lang="ru-RU" sz="2000" b="0" kern="0" dirty="0">
              <a:solidFill>
                <a:schemeClr val="tx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buNone/>
            </a:pPr>
            <a:r>
              <a:rPr lang="ru-RU" sz="2000" b="0" kern="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В муниципальные образования Республики Татарстан направлены письма:</a:t>
            </a:r>
          </a:p>
          <a:p>
            <a:pPr marL="0" indent="0" algn="just">
              <a:buNone/>
            </a:pPr>
            <a:r>
              <a:rPr lang="ru-RU" sz="2000" b="0" kern="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- «О введении учебного предмета «Иностранный язык» в 1 классах общеобразовательных организаций Республики Татарстан» (от 25.08.2014г. № 16708/14</a:t>
            </a:r>
            <a:r>
              <a:rPr lang="ru-RU" sz="2000" b="0" kern="0" dirty="0" smtClean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ru-RU" sz="2000" b="0" kern="0" dirty="0">
              <a:solidFill>
                <a:schemeClr val="tx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buNone/>
            </a:pPr>
            <a:r>
              <a:rPr lang="ru-RU" sz="2000" b="0" kern="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- «О направлении методических рекомендаций «Особенности преподавания учебного предмета «Иностранный язык» в 1 классах общеобразовательных организаций Республики Татарстан» (от 27.08.2014г. № 16801/14</a:t>
            </a:r>
            <a:r>
              <a:rPr lang="ru-RU" sz="2000" b="0" kern="0" dirty="0" smtClean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ru-RU" sz="2000" b="0" kern="0" dirty="0">
              <a:solidFill>
                <a:schemeClr val="tx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buNone/>
            </a:pPr>
            <a:endParaRPr lang="ru-RU" sz="2000" b="0" kern="0" dirty="0">
              <a:solidFill>
                <a:schemeClr val="tx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buNone/>
            </a:pPr>
            <a:r>
              <a:rPr lang="ru-RU" sz="2000" b="0" kern="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8" name="Прямоугольник с двумя вырезанными противолежащими углами 7"/>
          <p:cNvSpPr/>
          <p:nvPr/>
        </p:nvSpPr>
        <p:spPr>
          <a:xfrm>
            <a:off x="701824" y="6405331"/>
            <a:ext cx="8370168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4271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16633"/>
            <a:ext cx="7772400" cy="1008112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рамках внеурочной деятельности </a:t>
            </a:r>
            <a:br>
              <a:rPr lang="ru-RU" sz="28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ФГОС начального общего образования введение занятия </a:t>
            </a:r>
            <a:r>
              <a:rPr lang="ru-RU" sz="28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Иностранный язык» в 1 классах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997838"/>
            <a:ext cx="842493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ru-RU" sz="2000" kern="0" dirty="0">
                <a:solidFill>
                  <a:srgbClr val="FF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Условия организации</a:t>
            </a:r>
            <a:r>
              <a:rPr lang="ru-RU" sz="2000" kern="0" dirty="0" smtClean="0">
                <a:solidFill>
                  <a:srgbClr val="FF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0" indent="0" algn="just">
              <a:buNone/>
            </a:pPr>
            <a:endParaRPr lang="ru-RU" sz="2000" kern="0" dirty="0">
              <a:solidFill>
                <a:srgbClr val="FF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buNone/>
            </a:pPr>
            <a:r>
              <a:rPr lang="ru-RU" sz="2000" b="0" kern="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-</a:t>
            </a:r>
            <a:r>
              <a:rPr lang="ru-RU" sz="2000" b="0" kern="0" dirty="0">
                <a:solidFill>
                  <a:srgbClr val="FF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0" kern="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предмет вводится для всех обучающихся 1 классов в рамках внеурочной деятельности ФГОС начального общего образования</a:t>
            </a:r>
          </a:p>
          <a:p>
            <a:pPr marL="0" indent="0" algn="just">
              <a:buNone/>
            </a:pPr>
            <a:r>
              <a:rPr lang="ru-RU" sz="2000" b="0" kern="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- учет посещаемости и реализации программного материала ведется в отдельном журнале</a:t>
            </a:r>
          </a:p>
          <a:p>
            <a:pPr marL="0" indent="0" algn="just">
              <a:buNone/>
            </a:pPr>
            <a:r>
              <a:rPr lang="ru-RU" sz="2000" b="0" kern="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- каждая общеобразовательная организация согласно своим полномочиям по законодательству разрабатывает соответствующую образовательную программу</a:t>
            </a:r>
          </a:p>
          <a:p>
            <a:pPr marL="0" indent="0" algn="just">
              <a:buNone/>
            </a:pPr>
            <a:r>
              <a:rPr lang="ru-RU" sz="2000" b="0" kern="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- проект программы рассматривается на заседаниях методических объединений учителей-предметников и утверждается решением педагогического совета школы</a:t>
            </a:r>
          </a:p>
          <a:p>
            <a:pPr marL="0" indent="0" algn="just">
              <a:buNone/>
            </a:pPr>
            <a:endParaRPr lang="ru-RU" sz="2000" b="0" kern="0" dirty="0">
              <a:solidFill>
                <a:schemeClr val="tx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buNone/>
            </a:pPr>
            <a:r>
              <a:rPr lang="ru-RU" sz="2000" b="0" kern="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701824" y="6405331"/>
            <a:ext cx="8370168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9304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16633"/>
            <a:ext cx="7772400" cy="1008112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Внешняя (независимая) оценка уровня и качества освоения основной образовательной программы начального общего образования в РТ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490006"/>
            <a:ext cx="84249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ru-RU" sz="2000" kern="0" dirty="0" smtClean="0">
                <a:solidFill>
                  <a:srgbClr val="FF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ru-RU" sz="2000" b="0" kern="0" dirty="0">
              <a:solidFill>
                <a:schemeClr val="tx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buNone/>
            </a:pPr>
            <a:endParaRPr lang="ru-RU" sz="2000" b="0" kern="0" dirty="0">
              <a:solidFill>
                <a:schemeClr val="tx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buNone/>
            </a:pPr>
            <a:r>
              <a:rPr lang="ru-RU" sz="2000" b="0" kern="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71600" y="1412777"/>
            <a:ext cx="7344816" cy="576568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2400" b="0" dirty="0" smtClean="0">
                <a:solidFill>
                  <a:schemeClr val="tx1"/>
                </a:solidFill>
              </a:rPr>
              <a:t> </a:t>
            </a:r>
            <a:endParaRPr lang="ru-RU" sz="2400" b="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5536" y="1813171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2010-2011 уч. год</a:t>
            </a:r>
            <a:endParaRPr lang="ru-RU" sz="2000" dirty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ru-RU" sz="2000" b="0" dirty="0">
                <a:solidFill>
                  <a:schemeClr val="tx1"/>
                </a:solidFill>
              </a:rPr>
              <a:t>Русский язык</a:t>
            </a:r>
          </a:p>
          <a:p>
            <a:pPr>
              <a:buFontTx/>
              <a:buChar char="-"/>
            </a:pPr>
            <a:r>
              <a:rPr lang="ru-RU" sz="2000" b="0" dirty="0">
                <a:solidFill>
                  <a:schemeClr val="tx1"/>
                </a:solidFill>
              </a:rPr>
              <a:t>Математика</a:t>
            </a:r>
          </a:p>
          <a:p>
            <a:pPr marL="0" indent="0">
              <a:buNone/>
            </a:pPr>
            <a:endParaRPr lang="ru-RU" sz="2000" b="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2011-2012 уч. год</a:t>
            </a:r>
            <a:endParaRPr lang="ru-RU" sz="2000" dirty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ru-RU" sz="2000" b="0" dirty="0">
                <a:solidFill>
                  <a:schemeClr val="tx1"/>
                </a:solidFill>
              </a:rPr>
              <a:t>Русский язык</a:t>
            </a:r>
          </a:p>
          <a:p>
            <a:pPr>
              <a:buFontTx/>
              <a:buChar char="-"/>
            </a:pPr>
            <a:r>
              <a:rPr lang="ru-RU" sz="2000" b="0" dirty="0">
                <a:solidFill>
                  <a:schemeClr val="tx1"/>
                </a:solidFill>
              </a:rPr>
              <a:t>Математика</a:t>
            </a:r>
          </a:p>
          <a:p>
            <a:pPr>
              <a:buFontTx/>
              <a:buChar char="-"/>
            </a:pPr>
            <a:r>
              <a:rPr lang="ru-RU" sz="2000" b="0" dirty="0">
                <a:solidFill>
                  <a:schemeClr val="tx1"/>
                </a:solidFill>
              </a:rPr>
              <a:t>Татарский язык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248472" y="1912785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2012-2013, 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2013-2014 уч. годы</a:t>
            </a:r>
            <a:endParaRPr lang="ru-RU" sz="2000" dirty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ru-RU" sz="2000" b="0" dirty="0">
                <a:solidFill>
                  <a:schemeClr val="tx1"/>
                </a:solidFill>
              </a:rPr>
              <a:t>Русский язык</a:t>
            </a:r>
          </a:p>
          <a:p>
            <a:pPr>
              <a:buFontTx/>
              <a:buChar char="-"/>
            </a:pPr>
            <a:r>
              <a:rPr lang="ru-RU" sz="2000" b="0" dirty="0">
                <a:solidFill>
                  <a:schemeClr val="tx1"/>
                </a:solidFill>
              </a:rPr>
              <a:t>Математика</a:t>
            </a:r>
          </a:p>
          <a:p>
            <a:pPr>
              <a:buFontTx/>
              <a:buChar char="-"/>
            </a:pPr>
            <a:r>
              <a:rPr lang="ru-RU" sz="2000" b="0" dirty="0">
                <a:solidFill>
                  <a:schemeClr val="tx1"/>
                </a:solidFill>
              </a:rPr>
              <a:t>Окружающий мир</a:t>
            </a:r>
          </a:p>
          <a:p>
            <a:pPr>
              <a:buFontTx/>
              <a:buChar char="-"/>
            </a:pPr>
            <a:r>
              <a:rPr lang="ru-RU" sz="2000" b="0" dirty="0">
                <a:solidFill>
                  <a:schemeClr val="tx1"/>
                </a:solidFill>
              </a:rPr>
              <a:t>Татарский язык</a:t>
            </a:r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701824" y="6405331"/>
            <a:ext cx="8370168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950128" y="4159554"/>
            <a:ext cx="40314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2014-2015 уч. год</a:t>
            </a:r>
            <a:endParaRPr lang="ru-RU" sz="2000" dirty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ru-RU" sz="2000" b="0" dirty="0">
                <a:solidFill>
                  <a:schemeClr val="tx1"/>
                </a:solidFill>
              </a:rPr>
              <a:t>Русский язык</a:t>
            </a:r>
          </a:p>
          <a:p>
            <a:pPr>
              <a:buFontTx/>
              <a:buChar char="-"/>
            </a:pPr>
            <a:r>
              <a:rPr lang="ru-RU" sz="2000" b="0" dirty="0">
                <a:solidFill>
                  <a:schemeClr val="tx1"/>
                </a:solidFill>
              </a:rPr>
              <a:t>Математика</a:t>
            </a:r>
          </a:p>
          <a:p>
            <a:pPr>
              <a:buFontTx/>
              <a:buChar char="-"/>
            </a:pPr>
            <a:r>
              <a:rPr lang="ru-RU" sz="2000" b="0" dirty="0">
                <a:solidFill>
                  <a:schemeClr val="tx1"/>
                </a:solidFill>
              </a:rPr>
              <a:t>Окружающий мир</a:t>
            </a:r>
          </a:p>
          <a:p>
            <a:pPr>
              <a:buFontTx/>
              <a:buChar char="-"/>
            </a:pPr>
            <a:r>
              <a:rPr lang="ru-RU" sz="2000" b="0" dirty="0">
                <a:solidFill>
                  <a:schemeClr val="tx1"/>
                </a:solidFill>
              </a:rPr>
              <a:t>Татарский </a:t>
            </a:r>
            <a:r>
              <a:rPr lang="ru-RU" sz="2000" b="0" dirty="0" smtClean="0">
                <a:solidFill>
                  <a:schemeClr val="tx1"/>
                </a:solidFill>
              </a:rPr>
              <a:t>язык</a:t>
            </a:r>
          </a:p>
          <a:p>
            <a:pPr>
              <a:buFontTx/>
              <a:buChar char="-"/>
            </a:pPr>
            <a:r>
              <a:rPr lang="ru-RU" sz="2000" b="0" dirty="0" smtClean="0">
                <a:solidFill>
                  <a:schemeClr val="tx1"/>
                </a:solidFill>
              </a:rPr>
              <a:t>Иностранный язык</a:t>
            </a:r>
            <a:endParaRPr lang="ru-RU" sz="20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83433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15275</TotalTime>
  <Words>997</Words>
  <Application>Microsoft Office PowerPoint</Application>
  <PresentationFormat>Экран (4:3)</PresentationFormat>
  <Paragraphs>344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Введение ФГОС общего образования в Республике Татарстан</vt:lpstr>
      <vt:lpstr> В рамках внеурочной деятельности  ФГОС начального общего образования введение занятия «Иностранный язык» в 1 классах</vt:lpstr>
      <vt:lpstr> В рамках внеурочной деятельности  ФГОС начального общего образования введение занятия «Иностранный язык» в 1 классах</vt:lpstr>
      <vt:lpstr> Внешняя (независимая) оценка уровня и качества освоения основной образовательной программы начального общего образования в РТ</vt:lpstr>
      <vt:lpstr> Контрольные измерительные материалы</vt:lpstr>
      <vt:lpstr> Участие обучающихся 4 классов  в мониторинговых исследованиях</vt:lpstr>
      <vt:lpstr> Динамика основных показателей  мониторинговых исследований</vt:lpstr>
      <vt:lpstr> Качество знаний обучающихся  по разным УМК</vt:lpstr>
      <vt:lpstr> Мониторинговые исследования по математике</vt:lpstr>
      <vt:lpstr>IPIPS (International Performance Indicators in Primry Schools) </vt:lpstr>
      <vt:lpstr>Слайд 16</vt:lpstr>
      <vt:lpstr>Слайд 17</vt:lpstr>
      <vt:lpstr>Спасибо за внимание!</vt:lpstr>
    </vt:vector>
  </TitlesOfParts>
  <Company>ЦЭСИ РТ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none</dc:creator>
  <cp:lastModifiedBy>1</cp:lastModifiedBy>
  <cp:revision>1443</cp:revision>
  <cp:lastPrinted>2013-11-11T13:47:33Z</cp:lastPrinted>
  <dcterms:created xsi:type="dcterms:W3CDTF">2006-11-26T14:32:22Z</dcterms:created>
  <dcterms:modified xsi:type="dcterms:W3CDTF">2015-01-14T18:21:10Z</dcterms:modified>
</cp:coreProperties>
</file>